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69"/>
  </p:notesMasterIdLst>
  <p:handoutMasterIdLst>
    <p:handoutMasterId r:id="rId70"/>
  </p:handoutMasterIdLst>
  <p:sldIdLst>
    <p:sldId id="669" r:id="rId6"/>
    <p:sldId id="677" r:id="rId7"/>
    <p:sldId id="696" r:id="rId8"/>
    <p:sldId id="712" r:id="rId9"/>
    <p:sldId id="710" r:id="rId10"/>
    <p:sldId id="711" r:id="rId11"/>
    <p:sldId id="709" r:id="rId12"/>
    <p:sldId id="723" r:id="rId13"/>
    <p:sldId id="636" r:id="rId14"/>
    <p:sldId id="724" r:id="rId15"/>
    <p:sldId id="631" r:id="rId16"/>
    <p:sldId id="714" r:id="rId17"/>
    <p:sldId id="644" r:id="rId18"/>
    <p:sldId id="649" r:id="rId19"/>
    <p:sldId id="650" r:id="rId20"/>
    <p:sldId id="672" r:id="rId21"/>
    <p:sldId id="713" r:id="rId22"/>
    <p:sldId id="725" r:id="rId23"/>
    <p:sldId id="726" r:id="rId24"/>
    <p:sldId id="729" r:id="rId25"/>
    <p:sldId id="730" r:id="rId26"/>
    <p:sldId id="731" r:id="rId27"/>
    <p:sldId id="733" r:id="rId28"/>
    <p:sldId id="735" r:id="rId29"/>
    <p:sldId id="738" r:id="rId30"/>
    <p:sldId id="739" r:id="rId31"/>
    <p:sldId id="740" r:id="rId32"/>
    <p:sldId id="741" r:id="rId33"/>
    <p:sldId id="678" r:id="rId34"/>
    <p:sldId id="680" r:id="rId35"/>
    <p:sldId id="681" r:id="rId36"/>
    <p:sldId id="743" r:id="rId37"/>
    <p:sldId id="684" r:id="rId38"/>
    <p:sldId id="744" r:id="rId39"/>
    <p:sldId id="748" r:id="rId40"/>
    <p:sldId id="749" r:id="rId41"/>
    <p:sldId id="750" r:id="rId42"/>
    <p:sldId id="702" r:id="rId43"/>
    <p:sldId id="704" r:id="rId44"/>
    <p:sldId id="752" r:id="rId45"/>
    <p:sldId id="751" r:id="rId46"/>
    <p:sldId id="754" r:id="rId47"/>
    <p:sldId id="755" r:id="rId48"/>
    <p:sldId id="775" r:id="rId49"/>
    <p:sldId id="767" r:id="rId50"/>
    <p:sldId id="765" r:id="rId51"/>
    <p:sldId id="766" r:id="rId52"/>
    <p:sldId id="776" r:id="rId53"/>
    <p:sldId id="762" r:id="rId54"/>
    <p:sldId id="778" r:id="rId55"/>
    <p:sldId id="779" r:id="rId56"/>
    <p:sldId id="780" r:id="rId57"/>
    <p:sldId id="781" r:id="rId58"/>
    <p:sldId id="737" r:id="rId59"/>
    <p:sldId id="782" r:id="rId60"/>
    <p:sldId id="783" r:id="rId61"/>
    <p:sldId id="784" r:id="rId62"/>
    <p:sldId id="736" r:id="rId63"/>
    <p:sldId id="785" r:id="rId64"/>
    <p:sldId id="786" r:id="rId65"/>
    <p:sldId id="788" r:id="rId66"/>
    <p:sldId id="787" r:id="rId67"/>
    <p:sldId id="790" r:id="rId68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4D4D4D"/>
    <a:srgbClr val="999999"/>
    <a:srgbClr val="E7E7E8"/>
    <a:srgbClr val="4F5683"/>
    <a:srgbClr val="88DAE7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99" autoAdjust="0"/>
    <p:restoredTop sz="81581" autoAdjust="0"/>
  </p:normalViewPr>
  <p:slideViewPr>
    <p:cSldViewPr snapToGrid="0">
      <p:cViewPr varScale="1">
        <p:scale>
          <a:sx n="169" d="100"/>
          <a:sy n="169" d="100"/>
        </p:scale>
        <p:origin x="3024" y="18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5E9BF7-95E4-A242-BA1D-05FDCF603BE6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65DBCB1-0306-AD41-9452-11E7C08D5C04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1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03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72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73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4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52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53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2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15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23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78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45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18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30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92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01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9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45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6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2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81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11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7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87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97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658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54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75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9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70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18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130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63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563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32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424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35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227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866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786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42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854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6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INSTEAD</a:t>
            </a:r>
            <a:r>
              <a:rPr lang="en-US" baseline="0" noProof="0" dirty="0"/>
              <a:t> OF EXPLORING EMPIRICALLY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843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62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432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144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621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32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51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42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0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docs.influxdata.com/influxdb/v1.7/query_language/functions/#-1,-1,LAST" TargetMode="External"/><Relationship Id="rId18" Type="http://schemas.openxmlformats.org/officeDocument/2006/relationships/hyperlink" Target="https://docs.influxdata.com/influxdb/v1.7/query_language/functions/#atan" TargetMode="External"/><Relationship Id="rId26" Type="http://schemas.openxmlformats.org/officeDocument/2006/relationships/hyperlink" Target="https://docs.influxdata.com/influxdb/v1.7/query_language/functions/#ceil" TargetMode="External"/><Relationship Id="rId39" Type="http://schemas.openxmlformats.org/officeDocument/2006/relationships/hyperlink" Target="https://docs.influxdata.com/influxdb/v1.7/query_language/functions/#elapsed" TargetMode="External"/><Relationship Id="rId21" Type="http://schemas.openxmlformats.org/officeDocument/2006/relationships/hyperlink" Target="https://docs.influxdata.com/influxdb/v1.7/query_language/functions/#min" TargetMode="External"/><Relationship Id="rId34" Type="http://schemas.openxmlformats.org/officeDocument/2006/relationships/hyperlink" Target="https://docs.influxdata.com/influxdb/v1.7/query_language/functions/#cumulative-sum" TargetMode="External"/><Relationship Id="rId42" Type="http://schemas.openxmlformats.org/officeDocument/2006/relationships/hyperlink" Target="https://docs.influxdata.com/influxdb/v1.7/query_language/functions/#histogram" TargetMode="External"/><Relationship Id="rId47" Type="http://schemas.openxmlformats.org/officeDocument/2006/relationships/hyperlink" Target="https://docs.influxdata.com/influxdb/v1.7/query_language/functions/#moving-average" TargetMode="External"/><Relationship Id="rId50" Type="http://schemas.openxmlformats.org/officeDocument/2006/relationships/hyperlink" Target="https://docs.influxdata.com/influxdb/v1.7/query_language/functions/#pow" TargetMode="External"/><Relationship Id="rId7" Type="http://schemas.openxmlformats.org/officeDocument/2006/relationships/hyperlink" Target="https://docs.influxdata.com/influxdb/v1.7/query_language/functions/#chande-momentum-oscillator" TargetMode="External"/><Relationship Id="rId2" Type="http://schemas.openxmlformats.org/officeDocument/2006/relationships/notesSlide" Target="../notesSlides/notesSlide23.xml"/><Relationship Id="rId16" Type="http://schemas.openxmlformats.org/officeDocument/2006/relationships/hyperlink" Target="https://docs.influxdata.com/influxdb/v1.7/query_language/functions/#mean" TargetMode="External"/><Relationship Id="rId29" Type="http://schemas.openxmlformats.org/officeDocument/2006/relationships/hyperlink" Target="https://docs.influxdata.com/influxdb/v1.7/query_language/functions/#sample" TargetMode="External"/><Relationship Id="rId11" Type="http://schemas.openxmlformats.org/officeDocument/2006/relationships/hyperlink" Target="https://docs.influxdata.com/influxdb/v1.7/query_language/functions/#exponential-moving-average" TargetMode="External"/><Relationship Id="rId24" Type="http://schemas.openxmlformats.org/officeDocument/2006/relationships/hyperlink" Target="https://docs.influxdata.com/influxdb/v1.7/query_language/functions/#mode" TargetMode="External"/><Relationship Id="rId32" Type="http://schemas.openxmlformats.org/officeDocument/2006/relationships/hyperlink" Target="https://docs.influxdata.com/influxdb/v1.7/query_language/functions/#stddev" TargetMode="External"/><Relationship Id="rId37" Type="http://schemas.openxmlformats.org/officeDocument/2006/relationships/hyperlink" Target="https://docs.influxdata.com/influxdb/v1.7/query_language/functions/#derivative" TargetMode="External"/><Relationship Id="rId40" Type="http://schemas.openxmlformats.org/officeDocument/2006/relationships/hyperlink" Target="https://docs.influxdata.com/influxdb/v1.7/query_language/functions/#exp" TargetMode="External"/><Relationship Id="rId45" Type="http://schemas.openxmlformats.org/officeDocument/2006/relationships/hyperlink" Target="https://docs.influxdata.com/influxdb/v1.7/query_language/functions/#log2" TargetMode="External"/><Relationship Id="rId53" Type="http://schemas.openxmlformats.org/officeDocument/2006/relationships/hyperlink" Target="https://docs.influxdata.com/influxdb/v1.7/query_language/functions/#sqrt" TargetMode="External"/><Relationship Id="rId5" Type="http://schemas.openxmlformats.org/officeDocument/2006/relationships/hyperlink" Target="https://docs.influxdata.com/influxdb/v1.7/query_language/functions/#abs" TargetMode="External"/><Relationship Id="rId10" Type="http://schemas.openxmlformats.org/officeDocument/2006/relationships/hyperlink" Target="https://docs.influxdata.com/influxdb/v1.7/query_language/functions/#acos" TargetMode="External"/><Relationship Id="rId19" Type="http://schemas.openxmlformats.org/officeDocument/2006/relationships/hyperlink" Target="https://docs.influxdata.com/influxdb/v1.7/query_language/functions/#kaufmans-efficiency-ratio" TargetMode="External"/><Relationship Id="rId31" Type="http://schemas.openxmlformats.org/officeDocument/2006/relationships/hyperlink" Target="https://docs.influxdata.com/influxdb/v1.7/query_language/functions/#triple-exponential-derivative" TargetMode="External"/><Relationship Id="rId44" Type="http://schemas.openxmlformats.org/officeDocument/2006/relationships/hyperlink" Target="https://docs.influxdata.com/influxdb/v1.7/query_language/functions/#log" TargetMode="External"/><Relationship Id="rId52" Type="http://schemas.openxmlformats.org/officeDocument/2006/relationships/hyperlink" Target="https://docs.influxdata.com/influxdb/v1.7/query_language/functions/#sin" TargetMode="External"/><Relationship Id="rId4" Type="http://schemas.openxmlformats.org/officeDocument/2006/relationships/hyperlink" Target="https://docs.influxdata.com/influxdb/v1.7/query_language/functions/#bottom" TargetMode="External"/><Relationship Id="rId9" Type="http://schemas.openxmlformats.org/officeDocument/2006/relationships/hyperlink" Target="https://docs.influxdata.com/influxdb/v1.7/query_language/functions/#-1,-1,FIRST" TargetMode="External"/><Relationship Id="rId14" Type="http://schemas.openxmlformats.org/officeDocument/2006/relationships/hyperlink" Target="https://docs.influxdata.com/influxdb/v1.7/query_language/functions/#asin" TargetMode="External"/><Relationship Id="rId22" Type="http://schemas.openxmlformats.org/officeDocument/2006/relationships/hyperlink" Target="https://docs.influxdata.com/influxdb/v1.7/query_language/functions/#atan2" TargetMode="External"/><Relationship Id="rId27" Type="http://schemas.openxmlformats.org/officeDocument/2006/relationships/hyperlink" Target="https://docs.influxdata.com/influxdb/v1.7/query_language/functions/#triple-exponential-moving-average" TargetMode="External"/><Relationship Id="rId30" Type="http://schemas.openxmlformats.org/officeDocument/2006/relationships/hyperlink" Target="https://docs.influxdata.com/influxdb/v1.7/query_language/functions/#cos" TargetMode="External"/><Relationship Id="rId35" Type="http://schemas.openxmlformats.org/officeDocument/2006/relationships/hyperlink" Target="https://docs.influxdata.com/influxdb/v1.7/query_language/functions/#relative-strength-index" TargetMode="External"/><Relationship Id="rId43" Type="http://schemas.openxmlformats.org/officeDocument/2006/relationships/hyperlink" Target="https://docs.influxdata.com/influxdb/v1.7/query_language/functions/#ln" TargetMode="External"/><Relationship Id="rId48" Type="http://schemas.openxmlformats.org/officeDocument/2006/relationships/hyperlink" Target="https://docs.influxdata.com/influxdb/v1.7/query_language/functions/#non-negative-derivative" TargetMode="External"/><Relationship Id="rId8" Type="http://schemas.openxmlformats.org/officeDocument/2006/relationships/hyperlink" Target="https://docs.influxdata.com/influxdb/v1.7/query_language/functions/#distinct" TargetMode="External"/><Relationship Id="rId51" Type="http://schemas.openxmlformats.org/officeDocument/2006/relationships/hyperlink" Target="https://docs.influxdata.com/influxdb/v1.7/query_language/functions/#round" TargetMode="External"/><Relationship Id="rId3" Type="http://schemas.openxmlformats.org/officeDocument/2006/relationships/hyperlink" Target="https://docs.influxdata.com/influxdb/v1.7/query_language/functions/#count" TargetMode="External"/><Relationship Id="rId12" Type="http://schemas.openxmlformats.org/officeDocument/2006/relationships/hyperlink" Target="https://docs.influxdata.com/influxdb/v1.7/query_language/functions/#integral" TargetMode="External"/><Relationship Id="rId17" Type="http://schemas.openxmlformats.org/officeDocument/2006/relationships/hyperlink" Target="https://docs.influxdata.com/influxdb/v1.7/query_language/functions/#max" TargetMode="External"/><Relationship Id="rId25" Type="http://schemas.openxmlformats.org/officeDocument/2006/relationships/hyperlink" Target="https://docs.influxdata.com/influxdb/v1.7/query_language/functions/#percentile" TargetMode="External"/><Relationship Id="rId33" Type="http://schemas.openxmlformats.org/officeDocument/2006/relationships/hyperlink" Target="https://docs.influxdata.com/influxdb/v1.7/query_language/functions/#top" TargetMode="External"/><Relationship Id="rId38" Type="http://schemas.openxmlformats.org/officeDocument/2006/relationships/hyperlink" Target="https://docs.influxdata.com/influxdb/v1.7/query_language/functions/#difference" TargetMode="External"/><Relationship Id="rId46" Type="http://schemas.openxmlformats.org/officeDocument/2006/relationships/hyperlink" Target="https://docs.influxdata.com/influxdb/v1.7/query_language/functions/#log10" TargetMode="External"/><Relationship Id="rId20" Type="http://schemas.openxmlformats.org/officeDocument/2006/relationships/hyperlink" Target="https://docs.influxdata.com/influxdb/v1.7/query_language/functions/#median" TargetMode="External"/><Relationship Id="rId41" Type="http://schemas.openxmlformats.org/officeDocument/2006/relationships/hyperlink" Target="https://docs.influxdata.com/influxdb/v1.7/query_language/functions/#floor" TargetMode="External"/><Relationship Id="rId54" Type="http://schemas.openxmlformats.org/officeDocument/2006/relationships/hyperlink" Target="https://docs.influxdata.com/influxdb/v1.7/query_language/functions/#ta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influxdata.com/influxdb/v1.7/query_language/functions/#holt-winters" TargetMode="External"/><Relationship Id="rId15" Type="http://schemas.openxmlformats.org/officeDocument/2006/relationships/hyperlink" Target="https://docs.influxdata.com/influxdb/v1.7/query_language/functions/#double-exponential-moving-average" TargetMode="External"/><Relationship Id="rId23" Type="http://schemas.openxmlformats.org/officeDocument/2006/relationships/hyperlink" Target="https://docs.influxdata.com/influxdb/v1.7/query_language/functions/#kaufmans-adaptive-moving-average" TargetMode="External"/><Relationship Id="rId28" Type="http://schemas.openxmlformats.org/officeDocument/2006/relationships/hyperlink" Target="https://docs.influxdata.com/influxdb/v1.7/query_language/functions/#spread" TargetMode="External"/><Relationship Id="rId36" Type="http://schemas.openxmlformats.org/officeDocument/2006/relationships/hyperlink" Target="https://docs.influxdata.com/influxdb/v1.7/query_language/functions/#sum" TargetMode="External"/><Relationship Id="rId49" Type="http://schemas.openxmlformats.org/officeDocument/2006/relationships/hyperlink" Target="https://docs.influxdata.com/influxdb/v1.7/query_language/functions/#non-negative-differen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2021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043780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NOSQL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192001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NEW TOOLS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825" y="1670738"/>
            <a:ext cx="4836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NOSQL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PERFORMANCE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DATABASE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OPERATIONAL AND 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STRUCTURED/ SEMI-STRUCTURED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5281" y="1735720"/>
            <a:ext cx="423705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BIG DATA</a:t>
            </a:r>
          </a:p>
          <a:p>
            <a:pPr algn="ctr"/>
            <a:endParaRPr lang="en-US" sz="16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VOLUME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FRAMEWORK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MAINLY UNSTRUCTURED</a:t>
            </a:r>
          </a:p>
        </p:txBody>
      </p:sp>
    </p:spTree>
    <p:extLst>
      <p:ext uri="{BB962C8B-B14F-4D97-AF65-F5344CB8AC3E}">
        <p14:creationId xmlns:p14="http://schemas.microsoft.com/office/powerpoint/2010/main" val="1450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GAME</a:t>
            </a:r>
          </a:p>
        </p:txBody>
      </p:sp>
      <p:pic>
        <p:nvPicPr>
          <p:cNvPr id="11" name="Picture 10" descr="http://www.traveloutthere.com/files/photo_gallery/riverboat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r="3176" b="12330"/>
          <a:stretch/>
        </p:blipFill>
        <p:spPr bwMode="auto">
          <a:xfrm>
            <a:off x="2307514" y="3778342"/>
            <a:ext cx="3712570" cy="24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gger 2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24" y="3736507"/>
            <a:ext cx="3889261" cy="24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8624" y="1039446"/>
            <a:ext cx="361272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WHICH ONE YOU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WOULD ASSOCIATE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WITH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RDBMS,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NOSQL,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BIGDATA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41B75-3495-42E0-8C50-B780F9CE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14" y="1079431"/>
            <a:ext cx="3712570" cy="25103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6235F1-FB45-4FA3-8C88-0B35C5C41500}"/>
              </a:ext>
            </a:extLst>
          </p:cNvPr>
          <p:cNvSpPr/>
          <p:nvPr/>
        </p:nvSpPr>
        <p:spPr>
          <a:xfrm>
            <a:off x="1513761" y="201896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F4A70-7428-4614-9F0C-1BA8670AB7EA}"/>
              </a:ext>
            </a:extLst>
          </p:cNvPr>
          <p:cNvSpPr/>
          <p:nvPr/>
        </p:nvSpPr>
        <p:spPr>
          <a:xfrm>
            <a:off x="1516690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54E3B3-0DF9-4719-BE9A-9874507F1E95}"/>
              </a:ext>
            </a:extLst>
          </p:cNvPr>
          <p:cNvSpPr/>
          <p:nvPr/>
        </p:nvSpPr>
        <p:spPr>
          <a:xfrm>
            <a:off x="10594934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355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60823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DATA FORM -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85824" y="146503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John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5824" y="3647848"/>
          <a:ext cx="882495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War and Peace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‘Well, Prince, so Genoa and Lucca are now just family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…”</a:t>
                      </a:r>
                      <a:endParaRPr lang="en-US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Master and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“At the sunset hour of one warm spring day two men were to be seen …”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Winter of Our Discontent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“I wonder how many people I've looked at all my life and never seen.”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75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FEATURES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571" y="1430905"/>
            <a:ext cx="10539329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SIMPLEST DBMS VARIANT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EASY TO SCALE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PERFORMANCE (MANY TIMES IN MEMORY)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RANK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62A5BC-7F7C-8345-821C-769A2F0D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76" y="1242710"/>
            <a:ext cx="11442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5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Képtalálat a következőre: „ibm cloud logo”">
            <a:extLst>
              <a:ext uri="{FF2B5EF4-FFF2-40B4-BE49-F238E27FC236}">
                <a16:creationId xmlns:a16="http://schemas.microsoft.com/office/drawing/2014/main" id="{B2C4C466-9D1C-4062-802A-8E1F6C5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41" y="3702807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Képtalálat a következőre: „azure logo”">
            <a:extLst>
              <a:ext uri="{FF2B5EF4-FFF2-40B4-BE49-F238E27FC236}">
                <a16:creationId xmlns:a16="http://schemas.microsoft.com/office/drawing/2014/main" id="{84721A47-EF41-462B-BB19-A7D1BFFD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6" y="316464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IN CLOUD</a:t>
            </a:r>
          </a:p>
        </p:txBody>
      </p:sp>
      <p:pic>
        <p:nvPicPr>
          <p:cNvPr id="10242" name="Picture 2" descr="Képtalálat a következőre: „aws logo”">
            <a:extLst>
              <a:ext uri="{FF2B5EF4-FFF2-40B4-BE49-F238E27FC236}">
                <a16:creationId xmlns:a16="http://schemas.microsoft.com/office/drawing/2014/main" id="{30D2A366-6975-4AEC-A843-AE9F9C74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42" y="1742912"/>
            <a:ext cx="2119288" cy="12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Kapcsolódó kép">
            <a:extLst>
              <a:ext uri="{FF2B5EF4-FFF2-40B4-BE49-F238E27FC236}">
                <a16:creationId xmlns:a16="http://schemas.microsoft.com/office/drawing/2014/main" id="{E2F6385B-D2F4-4BB5-9813-ED875683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81" y="989823"/>
            <a:ext cx="3605672" cy="23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Képtalálat a következőre: „heroku”">
            <a:extLst>
              <a:ext uri="{FF2B5EF4-FFF2-40B4-BE49-F238E27FC236}">
                <a16:creationId xmlns:a16="http://schemas.microsoft.com/office/drawing/2014/main" id="{745FEA78-6AE5-4C4C-B9DE-D92FE176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1" y="1076578"/>
            <a:ext cx="2435387" cy="289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Képtalálat a következőre: „openshift”">
            <a:extLst>
              <a:ext uri="{FF2B5EF4-FFF2-40B4-BE49-F238E27FC236}">
                <a16:creationId xmlns:a16="http://schemas.microsoft.com/office/drawing/2014/main" id="{FE06E173-274E-4B94-999C-416EF898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56" y="3501228"/>
            <a:ext cx="1754444" cy="18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71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ACCESS REDIS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4632C-9112-4AAA-AF99-5FD6AE36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/>
          <a:stretch/>
        </p:blipFill>
        <p:spPr>
          <a:xfrm>
            <a:off x="971647" y="1884499"/>
            <a:ext cx="9144000" cy="3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CC1F0-E7A1-424C-88A4-C0E001483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" b="7418"/>
          <a:stretch/>
        </p:blipFill>
        <p:spPr>
          <a:xfrm>
            <a:off x="252195" y="1233512"/>
            <a:ext cx="5800483" cy="49447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99637-B497-4D13-B607-2519F2770E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 STUDIO</a:t>
            </a:r>
          </a:p>
        </p:txBody>
      </p:sp>
    </p:spTree>
    <p:extLst>
      <p:ext uri="{BB962C8B-B14F-4D97-AF65-F5344CB8AC3E}">
        <p14:creationId xmlns:p14="http://schemas.microsoft.com/office/powerpoint/2010/main" val="242217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PRACTICE WITH ZEPPELIN NOTEBOOK</a:t>
            </a:r>
          </a:p>
        </p:txBody>
      </p:sp>
      <p:pic>
        <p:nvPicPr>
          <p:cNvPr id="9218" name="Picture 2" descr="Képtalálat a következőre: „redis”">
            <a:extLst>
              <a:ext uri="{FF2B5EF4-FFF2-40B4-BE49-F238E27FC236}">
                <a16:creationId xmlns:a16="http://schemas.microsoft.com/office/drawing/2014/main" id="{B886BB3E-5F50-40D1-B091-111AA9D4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07" y="2846743"/>
            <a:ext cx="4704491" cy="15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02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pic>
        <p:nvPicPr>
          <p:cNvPr id="3074" name="Picture 2" descr="Képtalálat a következőre: „nosql”">
            <a:extLst>
              <a:ext uri="{FF2B5EF4-FFF2-40B4-BE49-F238E27FC236}">
                <a16:creationId xmlns:a16="http://schemas.microsoft.com/office/drawing/2014/main" id="{32E67B4C-EBBB-42B1-B182-33876931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09" y="1851731"/>
            <a:ext cx="8394307" cy="38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35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85270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476" y="1320409"/>
            <a:ext cx="695895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(e.g. MEASUREMENT)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481" b="42735"/>
          <a:stretch/>
        </p:blipFill>
        <p:spPr>
          <a:xfrm>
            <a:off x="4088873" y="2797737"/>
            <a:ext cx="4014254" cy="31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1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C0950D-68AF-4548-BD79-DB8E1F03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3" y="1251475"/>
            <a:ext cx="10718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DB FUNCTIONS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810CCB-A473-4BF5-ADEC-1EDABF51D247}"/>
              </a:ext>
            </a:extLst>
          </p:cNvPr>
          <p:cNvGraphicFramePr>
            <a:graphicFrameLocks noGrp="1"/>
          </p:cNvGraphicFramePr>
          <p:nvPr/>
        </p:nvGraphicFramePr>
        <p:xfrm>
          <a:off x="956174" y="1109969"/>
          <a:ext cx="10067683" cy="522635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02880">
                  <a:extLst>
                    <a:ext uri="{9D8B030D-6E8A-4147-A177-3AD203B41FA5}">
                      <a16:colId xmlns:a16="http://schemas.microsoft.com/office/drawing/2014/main" val="1014325706"/>
                    </a:ext>
                  </a:extLst>
                </a:gridCol>
                <a:gridCol w="1212000">
                  <a:extLst>
                    <a:ext uri="{9D8B030D-6E8A-4147-A177-3AD203B41FA5}">
                      <a16:colId xmlns:a16="http://schemas.microsoft.com/office/drawing/2014/main" val="3524598247"/>
                    </a:ext>
                  </a:extLst>
                </a:gridCol>
                <a:gridCol w="2343201">
                  <a:extLst>
                    <a:ext uri="{9D8B030D-6E8A-4147-A177-3AD203B41FA5}">
                      <a16:colId xmlns:a16="http://schemas.microsoft.com/office/drawing/2014/main" val="2853098271"/>
                    </a:ext>
                  </a:extLst>
                </a:gridCol>
                <a:gridCol w="1616001">
                  <a:extLst>
                    <a:ext uri="{9D8B030D-6E8A-4147-A177-3AD203B41FA5}">
                      <a16:colId xmlns:a16="http://schemas.microsoft.com/office/drawing/2014/main" val="2835628165"/>
                    </a:ext>
                  </a:extLst>
                </a:gridCol>
                <a:gridCol w="3393601">
                  <a:extLst>
                    <a:ext uri="{9D8B030D-6E8A-4147-A177-3AD203B41FA5}">
                      <a16:colId xmlns:a16="http://schemas.microsoft.com/office/drawing/2014/main" val="1565191955"/>
                    </a:ext>
                  </a:extLst>
                </a:gridCol>
              </a:tblGrid>
              <a:tr h="4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Aggregations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Selectors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Transformations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Predictors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Analysis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88394793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BOTTOM()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HOLT_WINTERS()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CHANDE_MOMENTUM_OSCILLATOR</a:t>
                      </a:r>
                      <a:r>
                        <a:rPr lang="en-US" sz="1000" u="none" strike="noStrike" dirty="0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60564100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DISTINCT()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EXPONENTIAL_MOVING_AVERAGE</a:t>
                      </a:r>
                      <a:r>
                        <a:rPr lang="en-US" sz="1000" u="none" strike="noStrike" dirty="0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20616235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INTEGRAL()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DOUBLE_EXPONENTIAL_MOVING_AVERAGE</a:t>
                      </a:r>
                      <a:r>
                        <a:rPr lang="en-US" sz="1000" u="none" strike="noStrike" dirty="0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97262920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</a:t>
                      </a:r>
                      <a:r>
                        <a:rPr lang="en-US" sz="1000" u="none" strike="noStrike" dirty="0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KAUFMANS_EFFICIENCY_RATIO()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3847855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MEDIAN()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KAUFMANS_ADAPTIVE_MOVING_AVERAGE()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0973501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PERCENTILE()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CEIL()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TRIPLE_EXPONENTIAL_MOVING_AVERAGE</a:t>
                      </a:r>
                      <a:r>
                        <a:rPr lang="en-US" sz="1000" u="none" strike="noStrike" dirty="0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355866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SPREAD()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SAMPLE()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TRIPLE_EXPONENTIAL_DERIVATIVE</a:t>
                      </a:r>
                      <a:r>
                        <a:rPr lang="en-US" sz="1000" u="none" strike="noStrike" dirty="0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022842678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STDDEV()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CUMULATIVE_SUM()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RELATIVE_STRENGTH_INDEX</a:t>
                      </a:r>
                      <a:r>
                        <a:rPr lang="en-US" sz="1000" u="none" strike="noStrike" dirty="0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98808968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SUM()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6077683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5413885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ELAPSED()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751708356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555891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FLOOR()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1263151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HISTOGRAM()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5699269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417723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04836502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1704662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LOG10()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9981699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3766957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381888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18125986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89323247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ROUND()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1400909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48979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SQRT()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11510735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TAN</a:t>
                      </a:r>
                      <a:r>
                        <a:rPr lang="en-US" sz="1000" u="none" strike="noStrike" kern="1200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257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375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TICK STACK</a:t>
            </a:r>
          </a:p>
        </p:txBody>
      </p:sp>
      <p:pic>
        <p:nvPicPr>
          <p:cNvPr id="4098" name="Picture 2" descr="https://influxdata.com/wp-content/uploads/2015/09/TICK-Sta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2" r="7294" b="4677"/>
          <a:stretch/>
        </p:blipFill>
        <p:spPr bwMode="auto">
          <a:xfrm>
            <a:off x="1691104" y="1043346"/>
            <a:ext cx="8421865" cy="43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éptalálatok a következőre: influxdb logo">
            <a:extLst>
              <a:ext uri="{FF2B5EF4-FFF2-40B4-BE49-F238E27FC236}">
                <a16:creationId xmlns:a16="http://schemas.microsoft.com/office/drawing/2014/main" id="{1C9BF751-F1D7-DF45-82A7-76DCD686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96" y="5516460"/>
            <a:ext cx="4473375" cy="87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76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0660" y="2147030"/>
            <a:ext cx="240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b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600" dirty="0">
                <a:solidFill>
                  <a:srgbClr val="BEC2C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SolarC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99" y="1325721"/>
            <a:ext cx="1689171" cy="4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8265" y="1258196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IoT</a:t>
            </a:r>
            <a:endParaRPr lang="en-US" sz="2800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3480076" y="4842671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KEY VALUE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1733763" y="3328907"/>
            <a:ext cx="1147396" cy="75940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SENSORS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088448" y="3441829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6226" y="4335183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4356702" y="2281638"/>
            <a:ext cx="429679" cy="15493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6200000" flipH="1">
            <a:off x="4438499" y="3684303"/>
            <a:ext cx="541538" cy="12661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1276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26484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01692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76900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47319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48944" y="4040282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22" name="Flowchart: Magnetic Disk 21"/>
          <p:cNvSpPr/>
          <p:nvPr/>
        </p:nvSpPr>
        <p:spPr>
          <a:xfrm>
            <a:off x="7386455" y="2435124"/>
            <a:ext cx="1723116" cy="109455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Metrics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(Aggregate)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765240" y="3529683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46226" y="2621031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31" name="Flowchart: Magnetic Disk 30"/>
          <p:cNvSpPr/>
          <p:nvPr/>
        </p:nvSpPr>
        <p:spPr>
          <a:xfrm>
            <a:off x="7386455" y="3718089"/>
            <a:ext cx="1723116" cy="1082771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Event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(Interpret)</a:t>
            </a:r>
          </a:p>
        </p:txBody>
      </p:sp>
      <p:sp>
        <p:nvSpPr>
          <p:cNvPr id="32" name="Flowchart: Document 31"/>
          <p:cNvSpPr/>
          <p:nvPr/>
        </p:nvSpPr>
        <p:spPr>
          <a:xfrm>
            <a:off x="7619821" y="1090272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8058386" y="1839588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B31EB6C2-BA84-46F2-AC78-16569A44A390}"/>
              </a:ext>
            </a:extLst>
          </p:cNvPr>
          <p:cNvSpPr/>
          <p:nvPr/>
        </p:nvSpPr>
        <p:spPr>
          <a:xfrm>
            <a:off x="7684633" y="5526975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MONITOR</a:t>
            </a:r>
          </a:p>
        </p:txBody>
      </p:sp>
      <p:sp>
        <p:nvSpPr>
          <p:cNvPr id="27" name="Right Arrow 32">
            <a:extLst>
              <a:ext uri="{FF2B5EF4-FFF2-40B4-BE49-F238E27FC236}">
                <a16:creationId xmlns:a16="http://schemas.microsoft.com/office/drawing/2014/main" id="{3E5DF0D6-61AB-44AF-A09E-E02306459CFE}"/>
              </a:ext>
            </a:extLst>
          </p:cNvPr>
          <p:cNvSpPr/>
          <p:nvPr/>
        </p:nvSpPr>
        <p:spPr>
          <a:xfrm rot="5400000">
            <a:off x="8123198" y="4981714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6923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536" y="1505396"/>
            <a:ext cx="726352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SYSTEM / INFRASTRUCTURE MONITORING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SMART CITY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INDUSTRY 4.0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ANOMALY DETECTION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TRADING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419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043844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6909" y="1246005"/>
            <a:ext cx="67201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QUERYABLE STRUCTURED DOCUMENT</a:t>
            </a:r>
          </a:p>
          <a:p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A4D69-4F06-4CB6-93A2-0EC2A81C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09" y="3036650"/>
            <a:ext cx="3035809" cy="34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2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99DF43-E57F-744C-95DE-C1E6AC26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35050"/>
            <a:ext cx="11239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INTEGRITY AND CONSISTENCY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06923" y="1658961"/>
            <a:ext cx="5362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ASICALLY </a:t>
            </a: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VAILABLE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OFT STATE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VENTUAL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759F2-3D84-479A-A6EA-96B05641FCDD}"/>
              </a:ext>
            </a:extLst>
          </p:cNvPr>
          <p:cNvSpPr/>
          <p:nvPr/>
        </p:nvSpPr>
        <p:spPr>
          <a:xfrm>
            <a:off x="420739" y="2702723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310857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MONGODB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767" y="1198332"/>
            <a:ext cx="6566221" cy="5724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MOST USED NOSQL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CLOSER TO GENERAL PURPOSE / </a:t>
            </a:r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SLOWER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 AVAILABILITY / </a:t>
            </a:r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AUTOMATIC FAILOVER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HIGHLY </a:t>
            </a:r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SCALABLE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/ REBALANCING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DYNAMIC SCHEMA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28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SCHEMA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9" y="1320577"/>
            <a:ext cx="3110167" cy="1532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556"/>
          <a:stretch/>
        </p:blipFill>
        <p:spPr>
          <a:xfrm>
            <a:off x="262818" y="3371508"/>
            <a:ext cx="6489996" cy="2897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899" y="1320578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4397" y="359233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2899" y="1942420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2942" y="580369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8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MONGO ACCESS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2278" y="1458263"/>
            <a:ext cx="184731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44661-25BD-4DC5-8E65-67B20DA4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78" y="2702063"/>
            <a:ext cx="4307289" cy="3052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302B95-A1C9-497A-98C2-78C4E9992A77}"/>
              </a:ext>
            </a:extLst>
          </p:cNvPr>
          <p:cNvSpPr/>
          <p:nvPr/>
        </p:nvSpPr>
        <p:spPr>
          <a:xfrm>
            <a:off x="2745998" y="2065986"/>
            <a:ext cx="2266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BI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7CDE6-4066-47A8-991B-AA25E4CD0A36}"/>
              </a:ext>
            </a:extLst>
          </p:cNvPr>
          <p:cNvSpPr/>
          <p:nvPr/>
        </p:nvSpPr>
        <p:spPr>
          <a:xfrm>
            <a:off x="6464626" y="2065986"/>
            <a:ext cx="4441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PROGRAMING LANGUAGES</a:t>
            </a:r>
          </a:p>
        </p:txBody>
      </p:sp>
      <p:pic>
        <p:nvPicPr>
          <p:cNvPr id="1028" name="Picture 4" descr="Image result for python logo">
            <a:extLst>
              <a:ext uri="{FF2B5EF4-FFF2-40B4-BE49-F238E27FC236}">
                <a16:creationId xmlns:a16="http://schemas.microsoft.com/office/drawing/2014/main" id="{57116566-DB32-4D33-AE97-3905D47C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99" y="2816544"/>
            <a:ext cx="2241869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 language logo">
            <a:extLst>
              <a:ext uri="{FF2B5EF4-FFF2-40B4-BE49-F238E27FC236}">
                <a16:creationId xmlns:a16="http://schemas.microsoft.com/office/drawing/2014/main" id="{C59872D7-CF41-46AF-85A6-2F89AD30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09" y="3720465"/>
            <a:ext cx="1781743" cy="7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446311-536F-4420-B151-F6D693513BD7}"/>
              </a:ext>
            </a:extLst>
          </p:cNvPr>
          <p:cNvSpPr/>
          <p:nvPr/>
        </p:nvSpPr>
        <p:spPr>
          <a:xfrm>
            <a:off x="1861199" y="3478609"/>
            <a:ext cx="2018203" cy="8915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Image result for knime logo">
            <a:extLst>
              <a:ext uri="{FF2B5EF4-FFF2-40B4-BE49-F238E27FC236}">
                <a16:creationId xmlns:a16="http://schemas.microsoft.com/office/drawing/2014/main" id="{88EF6CF7-24AE-4184-A33E-2B0C9E81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3669030"/>
            <a:ext cx="1477670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76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USAGE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658" y="1300446"/>
            <a:ext cx="8441735" cy="4130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CAN MAP YOUR DATA IN JSON 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MONGO CAN’T HANDLE YOUR DATA SIZE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COMPLEX AGGREGATIONS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HAVE COMPLEX RELATIONS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A9295-0DB9-FD4E-9D11-9D65D9230BC1}"/>
              </a:ext>
            </a:extLst>
          </p:cNvPr>
          <p:cNvSpPr txBox="1"/>
          <p:nvPr/>
        </p:nvSpPr>
        <p:spPr>
          <a:xfrm>
            <a:off x="392658" y="1753711"/>
            <a:ext cx="6140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https://</a:t>
            </a:r>
            <a:r>
              <a:rPr lang="en-US" sz="1200" dirty="0" err="1">
                <a:latin typeface="Aharoni" panose="02010803020104030203" pitchFamily="2" charset="-79"/>
                <a:cs typeface="Aharoni" panose="02010803020104030203" pitchFamily="2" charset="-79"/>
              </a:rPr>
              <a:t>www.mongodb.com</a:t>
            </a:r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/industries/</a:t>
            </a:r>
          </a:p>
        </p:txBody>
      </p:sp>
    </p:spTree>
    <p:extLst>
      <p:ext uri="{BB962C8B-B14F-4D97-AF65-F5344CB8AC3E}">
        <p14:creationId xmlns:p14="http://schemas.microsoft.com/office/powerpoint/2010/main" val="461393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 PRACTICE WITH ZEPPELIN NOTEBOOK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122" name="Picture 2" descr="Képtalálatok a következőre: mongo logo">
            <a:extLst>
              <a:ext uri="{FF2B5EF4-FFF2-40B4-BE49-F238E27FC236}">
                <a16:creationId xmlns:a16="http://schemas.microsoft.com/office/drawing/2014/main" id="{503403B9-2966-4FE0-B7D1-B3722305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65" y="2616318"/>
            <a:ext cx="6323739" cy="17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74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277239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CLASSICAL DATA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4687"/>
          <a:stretch/>
        </p:blipFill>
        <p:spPr>
          <a:xfrm>
            <a:off x="405765" y="1135078"/>
            <a:ext cx="8029975" cy="3134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83987" y="2929335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83986" y="325893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83984" y="3588164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83984" y="391738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8384" y="4865277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 dirty="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43908" y="5158962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51025" y="5158962"/>
            <a:ext cx="40038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93077" y="5150084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75281" y="5142276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3856" y="5310648"/>
            <a:ext cx="7888473" cy="1606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DISCOUNT PRICES FOR PRODUCT 31 ?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</a:p>
          <a:p>
            <a:pPr lvl="0">
              <a:lnSpc>
                <a:spcPct val="200000"/>
              </a:lnSpc>
              <a:buClrTx/>
            </a:pPr>
            <a:endParaRPr lang="en-US" sz="20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" b="-1054"/>
          <a:stretch/>
        </p:blipFill>
        <p:spPr>
          <a:xfrm>
            <a:off x="2353795" y="1305312"/>
            <a:ext cx="7229707" cy="5156305"/>
          </a:xfrm>
          <a:prstGeom prst="rect">
            <a:avLst/>
          </a:prstGeom>
        </p:spPr>
      </p:pic>
      <p:sp>
        <p:nvSpPr>
          <p:cNvPr id="2" name="Bent Arrow 1"/>
          <p:cNvSpPr/>
          <p:nvPr/>
        </p:nvSpPr>
        <p:spPr>
          <a:xfrm rot="16200000" flipH="1" flipV="1">
            <a:off x="8890116" y="686612"/>
            <a:ext cx="961101" cy="1598269"/>
          </a:xfrm>
          <a:prstGeom prst="bentArrow">
            <a:avLst/>
          </a:prstGeom>
          <a:solidFill>
            <a:srgbClr val="00B050"/>
          </a:solidFill>
          <a:ln cap="sq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A16A6-5F95-46D8-B560-0075B79F3F3F}"/>
              </a:ext>
            </a:extLst>
          </p:cNvPr>
          <p:cNvSpPr/>
          <p:nvPr/>
        </p:nvSpPr>
        <p:spPr>
          <a:xfrm>
            <a:off x="5912945" y="6165242"/>
            <a:ext cx="138224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COMPARE DISK ACCESS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AB7D7-BF1F-4C93-8CB1-F153F53C74D1}"/>
              </a:ext>
            </a:extLst>
          </p:cNvPr>
          <p:cNvGrpSpPr/>
          <p:nvPr/>
        </p:nvGrpSpPr>
        <p:grpSpPr>
          <a:xfrm>
            <a:off x="260624" y="1399954"/>
            <a:ext cx="8433787" cy="1407046"/>
            <a:chOff x="817618" y="3646500"/>
            <a:chExt cx="8433787" cy="1407046"/>
          </a:xfrm>
        </p:grpSpPr>
        <p:sp>
          <p:nvSpPr>
            <p:cNvPr id="8" name="Rectangle 7"/>
            <p:cNvSpPr/>
            <p:nvPr/>
          </p:nvSpPr>
          <p:spPr>
            <a:xfrm>
              <a:off x="817618" y="4499548"/>
              <a:ext cx="843378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it-IT" sz="1500">
                  <a:latin typeface="Agency FB" panose="020B0503020202020204" pitchFamily="34" charset="0"/>
                </a:rPr>
  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  </a:r>
              <a:endParaRPr lang="en-US" sz="1500" dirty="0">
                <a:latin typeface="Agency FB" panose="020B0503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73142" y="4793233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80259" y="4793233"/>
              <a:ext cx="40038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2311" y="4784355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04515" y="4776547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7618" y="3646500"/>
              <a:ext cx="650049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CLASSICAL TABULAR DATA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CDFD22-4EE4-4C4A-95A4-28533D8A840C}"/>
              </a:ext>
            </a:extLst>
          </p:cNvPr>
          <p:cNvGrpSpPr/>
          <p:nvPr/>
        </p:nvGrpSpPr>
        <p:grpSpPr>
          <a:xfrm>
            <a:off x="234554" y="3702776"/>
            <a:ext cx="8371642" cy="1437823"/>
            <a:chOff x="296468" y="1314326"/>
            <a:chExt cx="8371642" cy="1437823"/>
          </a:xfrm>
        </p:grpSpPr>
        <p:sp>
          <p:nvSpPr>
            <p:cNvPr id="4" name="Rectangle 3"/>
            <p:cNvSpPr/>
            <p:nvPr/>
          </p:nvSpPr>
          <p:spPr>
            <a:xfrm>
              <a:off x="296468" y="2198151"/>
              <a:ext cx="837164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Agency FB" panose="020B0503020202020204" pitchFamily="34" charset="0"/>
                </a:rPr>
                <a:t>140102 140102 140102 140102 140103 140103 140103 140103 69 69 69 74 31 31 31 31 4 5 5 3 2 3 3 8 NULL 19 NULL 23 NULL NULL 21 NULL NULL NULL 191 202 NULL NULL 123 233 1 3 1 5 1 3 1 1 13.99 14.99 14.99 0.99 2.49 14.99 49.99 0.99 13.99 9.99 14.99 0.89 2.49 9.99 39.99 0.99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17652" y="2475150"/>
              <a:ext cx="138224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6468" y="1314326"/>
              <a:ext cx="54707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WIDE COLUMN STORES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915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665" y="4679351"/>
            <a:ext cx="83716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gency FB" panose="020B0503020202020204" pitchFamily="34" charset="0"/>
              </a:rPr>
              <a:t>140102 140102 140102 140102 140103 140103 140103 140103 69 69 69 74 31 31 31 31 4 5 5 3 2 3 3 8 NULL 19 NULL 23 NULL NULL 21 NULL NULL NULL 191 202 NULL NULL 123 233 1 3 1 5 1 1 1 1 13.99 14.99 14.99 0.99 2.49 14.99 49.99 0.99 13.99 9.99 14.99 0.89 2.49 9.99 39.99 0.99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665" y="2292198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1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53429" y="2569198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36546" y="4956350"/>
            <a:ext cx="322304" cy="21054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47665" y="1439150"/>
            <a:ext cx="6500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CLASSICAL TABULAR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665" y="3795526"/>
            <a:ext cx="5470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WIDE COLUMN STORES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89541" y="2547946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57719" y="2560590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00210" y="2560591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2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SQ</a:t>
            </a:r>
            <a:r>
              <a:rPr lang="hu-HU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30DB-2BD5-493A-9C5B-3234CED5E8C7}"/>
              </a:ext>
            </a:extLst>
          </p:cNvPr>
          <p:cNvSpPr/>
          <p:nvPr/>
        </p:nvSpPr>
        <p:spPr>
          <a:xfrm>
            <a:off x="3201172" y="1609588"/>
            <a:ext cx="84632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ActionScript Bash 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# C++ Clojure Common Lisp Crystal D Dart Delphi Elixir emacs lisp Erlang Fancy gawk GNU Prolog Go Haskell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Haxe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Io Java Julia Lasso Lua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Matlab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mruby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Nim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Node.js Objective-C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OCaml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Pascal Perl PHP PL/SQL Pure Data Python R Racket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Rebol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Ruby Rust Scala Scheme Smalltalk Swift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Tcl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VB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VCL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Xojo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5258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 RANK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0272C1-00A3-B945-9534-B52E43E5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41400"/>
            <a:ext cx="11468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32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FEAUTRES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7B9D12-5A31-4FAA-9553-E766FA055193}"/>
              </a:ext>
            </a:extLst>
          </p:cNvPr>
          <p:cNvSpPr/>
          <p:nvPr/>
        </p:nvSpPr>
        <p:spPr>
          <a:xfrm>
            <a:off x="321428" y="1401077"/>
            <a:ext cx="11516294" cy="4293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FASTER ACCESS TIME WHEN YOU QUERY A FEW NEED DIMENSIONS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 OPTIMIZED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HIGHLY SCALABLE BY DIMENSION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COMPRESSION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NEW GENERATION OF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6169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195801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MANY BUILT-IN FUNCTIONS</a:t>
            </a:r>
          </a:p>
        </p:txBody>
      </p:sp>
      <p:sp>
        <p:nvSpPr>
          <p:cNvPr id="5" name="Text Placeholder 55">
            <a:extLst>
              <a:ext uri="{FF2B5EF4-FFF2-40B4-BE49-F238E27FC236}">
                <a16:creationId xmlns:a16="http://schemas.microsoft.com/office/drawing/2014/main" id="{17FF3BA1-08D2-47A5-9E93-2233F256E6EE}"/>
              </a:ext>
            </a:extLst>
          </p:cNvPr>
          <p:cNvSpPr txBox="1">
            <a:spLocks/>
          </p:cNvSpPr>
          <p:nvPr/>
        </p:nvSpPr>
        <p:spPr>
          <a:xfrm>
            <a:off x="80550" y="1492620"/>
            <a:ext cx="4120658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Text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9A3B6-0D4D-4CF2-8033-E6DFE29F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7" y="1717797"/>
            <a:ext cx="422681" cy="390979"/>
          </a:xfrm>
          <a:prstGeom prst="rect">
            <a:avLst/>
          </a:prstGeom>
        </p:spPr>
      </p:pic>
      <p:sp>
        <p:nvSpPr>
          <p:cNvPr id="9" name="Text Placeholder 55">
            <a:extLst>
              <a:ext uri="{FF2B5EF4-FFF2-40B4-BE49-F238E27FC236}">
                <a16:creationId xmlns:a16="http://schemas.microsoft.com/office/drawing/2014/main" id="{157C0B22-CF62-43FF-B3F5-0B3B029DD2BE}"/>
              </a:ext>
            </a:extLst>
          </p:cNvPr>
          <p:cNvSpPr txBox="1">
            <a:spLocks/>
          </p:cNvSpPr>
          <p:nvPr/>
        </p:nvSpPr>
        <p:spPr>
          <a:xfrm>
            <a:off x="568536" y="2562456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Geospatial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55A72-1717-4E3F-9DBE-964903CE6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7" y="2758104"/>
            <a:ext cx="448550" cy="448550"/>
          </a:xfrm>
          <a:prstGeom prst="rect">
            <a:avLst/>
          </a:prstGeom>
        </p:spPr>
      </p:pic>
      <p:sp>
        <p:nvSpPr>
          <p:cNvPr id="11" name="Text Placeholder 55">
            <a:extLst>
              <a:ext uri="{FF2B5EF4-FFF2-40B4-BE49-F238E27FC236}">
                <a16:creationId xmlns:a16="http://schemas.microsoft.com/office/drawing/2014/main" id="{E97041CA-6868-48FE-B76A-7FBA185AF722}"/>
              </a:ext>
            </a:extLst>
          </p:cNvPr>
          <p:cNvSpPr txBox="1">
            <a:spLocks/>
          </p:cNvSpPr>
          <p:nvPr/>
        </p:nvSpPr>
        <p:spPr>
          <a:xfrm>
            <a:off x="-107309" y="5128093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+ Build your own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58270C-3A6B-B043-ABF2-EA2A547CD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0" y="3872357"/>
            <a:ext cx="430529" cy="419764"/>
          </a:xfrm>
          <a:prstGeom prst="rect">
            <a:avLst/>
          </a:prstGeom>
        </p:spPr>
      </p:pic>
      <p:sp>
        <p:nvSpPr>
          <p:cNvPr id="14" name="Text Placeholder 55">
            <a:extLst>
              <a:ext uri="{FF2B5EF4-FFF2-40B4-BE49-F238E27FC236}">
                <a16:creationId xmlns:a16="http://schemas.microsoft.com/office/drawing/2014/main" id="{D68C8CEF-EE10-8148-9823-7F8E18644BD6}"/>
              </a:ext>
            </a:extLst>
          </p:cNvPr>
          <p:cNvSpPr txBox="1">
            <a:spLocks/>
          </p:cNvSpPr>
          <p:nvPr/>
        </p:nvSpPr>
        <p:spPr>
          <a:xfrm>
            <a:off x="749438" y="3682267"/>
            <a:ext cx="2712944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Facet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423F4-98C2-9843-ABF1-B8C1D02CA05E}"/>
              </a:ext>
            </a:extLst>
          </p:cNvPr>
          <p:cNvSpPr txBox="1"/>
          <p:nvPr/>
        </p:nvSpPr>
        <p:spPr>
          <a:xfrm>
            <a:off x="504810" y="4450592"/>
            <a:ext cx="6140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...</a:t>
            </a:r>
            <a:endParaRPr lang="en-HU" sz="2800" dirty="0"/>
          </a:p>
        </p:txBody>
      </p:sp>
    </p:spTree>
    <p:extLst>
      <p:ext uri="{BB962C8B-B14F-4D97-AF65-F5344CB8AC3E}">
        <p14:creationId xmlns:p14="http://schemas.microsoft.com/office/powerpoint/2010/main" val="16174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TEXT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C1ADE-442D-4444-906F-4D2AD452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85" y="1228570"/>
            <a:ext cx="9144000" cy="49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3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9" y="1354871"/>
            <a:ext cx="4023360" cy="4089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6905" y="1354871"/>
            <a:ext cx="571342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COORDINATES TO EACH RECORD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QUERY: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AREA BY DIFFERENT SHAPES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690308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" t="779" r="387" b="13473"/>
          <a:stretch/>
        </p:blipFill>
        <p:spPr>
          <a:xfrm>
            <a:off x="1474601" y="1139325"/>
            <a:ext cx="8945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08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80" y="1150920"/>
            <a:ext cx="2219325" cy="51358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9301" y="983816"/>
            <a:ext cx="7515199" cy="2623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GUIDED QUERIES</a:t>
            </a:r>
          </a:p>
          <a:p>
            <a:pPr>
              <a:lnSpc>
                <a:spcPct val="150000"/>
              </a:lnSpc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 YOUR CUSTOMERS</a:t>
            </a: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SLICING AND DICING, SELF SERVICE BI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3703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ENGINES RANK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70FF31-B230-0A4F-9410-B2D3E92F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009650"/>
            <a:ext cx="11353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7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éptalálat a következőre: „solr”">
            <a:extLst>
              <a:ext uri="{FF2B5EF4-FFF2-40B4-BE49-F238E27FC236}">
                <a16:creationId xmlns:a16="http://schemas.microsoft.com/office/drawing/2014/main" id="{06895168-8FF6-4495-8881-BC788911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958403"/>
            <a:ext cx="5289550" cy="26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287753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SCHEMALESS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OR SCHEMA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SMART DATABASE CAN FIGURE OUT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DATATYPE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STRUCTURE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éptalálat a következőre: „dexter's laboratory thinking”">
            <a:extLst>
              <a:ext uri="{FF2B5EF4-FFF2-40B4-BE49-F238E27FC236}">
                <a16:creationId xmlns:a16="http://schemas.microsoft.com/office/drawing/2014/main" id="{E305D640-41BF-497D-91BA-01EEAC0B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36" y="1327518"/>
            <a:ext cx="2986593" cy="33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39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USECASE - ECOMMERCE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95639-4A3F-44A9-B0D7-E769E249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6" y="1345829"/>
            <a:ext cx="5824323" cy="39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02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782944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DATA STRUCTURES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D0484-077B-4A09-A345-882A654C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79" y="1062736"/>
            <a:ext cx="6244610" cy="47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7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SCIENCE</a:t>
            </a:r>
          </a:p>
        </p:txBody>
      </p:sp>
      <p:pic>
        <p:nvPicPr>
          <p:cNvPr id="6146" name="Picture 2" descr="Képtalálat a következőre: „kevin bacon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1" y="1608138"/>
            <a:ext cx="3043957" cy="41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48325" y="210571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KEVIN BACON CHANGED </a:t>
            </a:r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SCIENCE ?</a:t>
            </a:r>
          </a:p>
        </p:txBody>
      </p:sp>
    </p:spTree>
    <p:extLst>
      <p:ext uri="{BB962C8B-B14F-4D97-AF65-F5344CB8AC3E}">
        <p14:creationId xmlns:p14="http://schemas.microsoft.com/office/powerpoint/2010/main" val="3417207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</a:t>
            </a:r>
          </a:p>
        </p:txBody>
      </p:sp>
      <p:pic>
        <p:nvPicPr>
          <p:cNvPr id="1028" name="Picture 4" descr="Képtalálat a következőre: „linked barabasi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10" y="1199113"/>
            <a:ext cx="3182711" cy="4923926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scontent-frt3-1.xx.fbcdn.net/v/t1.0-9/13882235_10157182229580612_7574451711656698276_n.jpg?oh=d94a7729046f5112be024605fb958f89&amp;oe=586B78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50" y="1199113"/>
            <a:ext cx="5126864" cy="492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53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604"/>
          <a:stretch/>
        </p:blipFill>
        <p:spPr>
          <a:xfrm>
            <a:off x="1649912" y="2485006"/>
            <a:ext cx="7979315" cy="3814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47435" y="1243402"/>
            <a:ext cx="18984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TYPE </a:t>
            </a:r>
          </a:p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ANALYTICS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5952" y="874070"/>
            <a:ext cx="34435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  <a:latin typeface="Arial Black" panose="020B0A04020102020204" pitchFamily="34" charset="0"/>
              </a:rPr>
              <a:t>NEW </a:t>
            </a:r>
            <a:endParaRPr lang="en-US" sz="8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384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A3901-1225-430A-A855-69642CAE2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9988" r="9019" b="7623"/>
          <a:stretch/>
        </p:blipFill>
        <p:spPr>
          <a:xfrm>
            <a:off x="2400317" y="1155234"/>
            <a:ext cx="6790100" cy="4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3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ROBUSTNESS TESTING</a:t>
            </a:r>
          </a:p>
        </p:txBody>
      </p:sp>
      <p:pic>
        <p:nvPicPr>
          <p:cNvPr id="8194" name="Picture 2" descr="Képtalálat a következőre: „netflix simian army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99" y="1934726"/>
            <a:ext cx="285498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éptalálat a következőre: „Northeast blackout of 2003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02" y="1799352"/>
            <a:ext cx="5724057" cy="38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081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SEGMENTATION / FRAUD DETECTION</a:t>
            </a:r>
          </a:p>
        </p:txBody>
      </p:sp>
      <p:pic>
        <p:nvPicPr>
          <p:cNvPr id="10242" name="Picture 2" descr="Képtalálat a következőre: „network science clusters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9" b="12439"/>
          <a:stretch/>
        </p:blipFill>
        <p:spPr bwMode="auto">
          <a:xfrm>
            <a:off x="2421844" y="1057922"/>
            <a:ext cx="7348311" cy="53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67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RECOMMENDATION ENGINE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9A3FF-D0C1-4D1A-9B5A-C5F02CDB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300"/>
            <a:ext cx="12192000" cy="19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ALGORITHMS DEEP IN THE DATABASE</a:t>
            </a:r>
          </a:p>
        </p:txBody>
      </p:sp>
      <p:pic>
        <p:nvPicPr>
          <p:cNvPr id="5122" name="Picture 2" descr="Képtalálat a következőre: „chernobyl miner”">
            <a:extLst>
              <a:ext uri="{FF2B5EF4-FFF2-40B4-BE49-F238E27FC236}">
                <a16:creationId xmlns:a16="http://schemas.microsoft.com/office/drawing/2014/main" id="{CF174DE8-4E21-4008-B24F-1A2B2F2E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4" y="1957074"/>
            <a:ext cx="5619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528553-B768-4455-9474-C600091AAEB6}"/>
              </a:ext>
            </a:extLst>
          </p:cNvPr>
          <p:cNvSpPr/>
          <p:nvPr/>
        </p:nvSpPr>
        <p:spPr>
          <a:xfrm>
            <a:off x="6292368" y="4734295"/>
            <a:ext cx="4225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NEED TO MINE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2247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DBMS RANK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8B4A00-F5DE-864F-A545-D978B1D3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054100"/>
            <a:ext cx="109982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PARADISE PAPERS SCHEMA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37667" y="1107337"/>
            <a:ext cx="30128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Entity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offshore legal entity. This could be a company, trust, foundation …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Officer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person or company who plays a role in an offshore entity, such as beneficiary, director, or shareholder. 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Intermediary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go-between for someone seeking an offshore corporation and an offshore service provider — usually a law-firm or a middleman that asks an offshore service provider to create an offshore firm.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Address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registered address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A2524A-0957-5248-A7C4-81618B0E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92" y="1972383"/>
            <a:ext cx="5980634" cy="381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58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  <p:pic>
        <p:nvPicPr>
          <p:cNvPr id="4" name="Picture 2" descr="Képtalálat a következőre: „neo4j”">
            <a:extLst>
              <a:ext uri="{FF2B5EF4-FFF2-40B4-BE49-F238E27FC236}">
                <a16:creationId xmlns:a16="http://schemas.microsoft.com/office/drawing/2014/main" id="{60A6C5A0-4628-4D66-B35D-C34EA9FD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83" y="2059625"/>
            <a:ext cx="579150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82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LET’S LOOK BACK</a:t>
            </a:r>
          </a:p>
        </p:txBody>
      </p:sp>
      <p:pic>
        <p:nvPicPr>
          <p:cNvPr id="6" name="Picture 2" descr="Képtalálat a következőre: „jules verne future”">
            <a:extLst>
              <a:ext uri="{FF2B5EF4-FFF2-40B4-BE49-F238E27FC236}">
                <a16:creationId xmlns:a16="http://schemas.microsoft.com/office/drawing/2014/main" id="{46A198A7-A315-D34C-A7E3-B45728AD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022" y="1784192"/>
            <a:ext cx="6823527" cy="383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F9353C-017C-4F48-951D-D1FB80807449}"/>
              </a:ext>
            </a:extLst>
          </p:cNvPr>
          <p:cNvSpPr txBox="1"/>
          <p:nvPr/>
        </p:nvSpPr>
        <p:spPr>
          <a:xfrm>
            <a:off x="227552" y="1077357"/>
            <a:ext cx="614008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GB" sz="1800" dirty="0">
                <a:solidFill>
                  <a:srgbClr val="00B05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#</a:t>
            </a:r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1800" dirty="0">
                <a:solidFill>
                  <a:srgbClr val="00B05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YOUR FIRST DATABASE</a:t>
            </a:r>
          </a:p>
          <a:p>
            <a:pPr fontAlgn="t"/>
            <a:r>
              <a:rPr lang="en-GB" sz="1800" dirty="0">
                <a:solidFill>
                  <a:srgbClr val="00B05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# SQL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AGGREGATIONS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JOINS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DATA MODELLING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STORED PROCEDURES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DATA WAREHOUSE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CSV / JSON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API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WORLD BANK / EUROSTAT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COMMAND LINE BASH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SENTIMENT ANALYSIS 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en-GB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KNIME</a:t>
            </a:r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CLOUD / AWS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NOSQL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en-GB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SOLR</a:t>
            </a:r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NETWORK SCIENCE</a:t>
            </a: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</a:t>
            </a:r>
            <a:r>
              <a:rPr lang="en-GB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NEO4J</a:t>
            </a:r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r>
              <a:rPr lang="en-GB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 PARADISE PAPERS</a:t>
            </a: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fontAlgn="t"/>
            <a:endParaRPr lang="en-GB" sz="1800" dirty="0">
              <a:solidFill>
                <a:srgbClr val="00B05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66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MADE FOR CLOUD</a:t>
            </a:r>
          </a:p>
        </p:txBody>
      </p:sp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41D82F51-3E8F-4B09-909C-494B38A2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98" y="2031357"/>
            <a:ext cx="5242400" cy="34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éptalálat a következőre: „heart”">
            <a:extLst>
              <a:ext uri="{FF2B5EF4-FFF2-40B4-BE49-F238E27FC236}">
                <a16:creationId xmlns:a16="http://schemas.microsoft.com/office/drawing/2014/main" id="{A7A8AC95-5864-404D-B703-5ED9D152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18" y="2896374"/>
            <a:ext cx="2049878" cy="223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1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60170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  <a:p>
            <a:pPr lvl="0">
              <a:lnSpc>
                <a:spcPct val="200000"/>
              </a:lnSpc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FCD732-8A5A-A946-8DD6-F78762CFA6E3}"/>
              </a:ext>
            </a:extLst>
          </p:cNvPr>
          <p:cNvSpPr/>
          <p:nvPr/>
        </p:nvSpPr>
        <p:spPr>
          <a:xfrm>
            <a:off x="7131625" y="2137186"/>
            <a:ext cx="305724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  <a:r>
              <a:rPr lang="en-US" sz="7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NOSQL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</a:t>
            </a:r>
          </a:p>
          <a:p>
            <a:pPr algn="ctr"/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8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DB-ENGINES.COM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587" y="1380464"/>
            <a:ext cx="6879768" cy="4585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YOUR ULTIMATE SOURCE TO 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EXPLORE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http://db-engines.com/en/system/MySQL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CATEGORIZE / KNOW THE TRENDS 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http://db-engines.com/en/ranking_categories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http://db-engines.com/en/ranking_osvsc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http://db-engines.com/en/ranking_trend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COMPARE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http://db-engines.com/en/system/Elasticsearch%3BMongoDB</a:t>
            </a:r>
          </a:p>
        </p:txBody>
      </p:sp>
    </p:spTree>
    <p:extLst>
      <p:ext uri="{BB962C8B-B14F-4D97-AF65-F5344CB8AC3E}">
        <p14:creationId xmlns:p14="http://schemas.microsoft.com/office/powerpoint/2010/main" val="4182622644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28563</TotalTime>
  <Words>1439</Words>
  <Application>Microsoft Macintosh PowerPoint</Application>
  <PresentationFormat>Widescreen</PresentationFormat>
  <Paragraphs>422</Paragraphs>
  <Slides>63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Agency FB</vt:lpstr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1745</cp:revision>
  <cp:lastPrinted>2019-10-02T12:13:50Z</cp:lastPrinted>
  <dcterms:created xsi:type="dcterms:W3CDTF">2014-07-08T13:27:24Z</dcterms:created>
  <dcterms:modified xsi:type="dcterms:W3CDTF">2021-10-27T12:59:37Z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